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7" r:id="rId5"/>
    <p:sldId id="258" r:id="rId6"/>
    <p:sldId id="259" r:id="rId7"/>
    <p:sldId id="263" r:id="rId8"/>
    <p:sldId id="268" r:id="rId9"/>
    <p:sldId id="260" r:id="rId10"/>
    <p:sldId id="269" r:id="rId11"/>
    <p:sldId id="261" r:id="rId12"/>
    <p:sldId id="262" r:id="rId13"/>
    <p:sldId id="270" r:id="rId14"/>
    <p:sldId id="271" r:id="rId15"/>
    <p:sldId id="272" r:id="rId16"/>
    <p:sldId id="26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10" y="-365"/>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C86E90-349F-4476-A60E-8524BD41E548}"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C4D01-13BF-4668-B6FC-98B0D4F1AFA8}" type="slidenum">
              <a:rPr lang="en-US" smtClean="0"/>
              <a:pPr/>
              <a:t>‹#›</a:t>
            </a:fld>
            <a:endParaRPr lang="en-US"/>
          </a:p>
        </p:txBody>
      </p:sp>
    </p:spTree>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86E90-349F-4476-A60E-8524BD41E548}"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C4D01-13BF-4668-B6FC-98B0D4F1AFA8}" type="slidenum">
              <a:rPr lang="en-US" smtClean="0"/>
              <a:pPr/>
              <a:t>‹#›</a:t>
            </a:fld>
            <a:endParaRPr lang="en-US"/>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86E90-349F-4476-A60E-8524BD41E548}"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C4D01-13BF-4668-B6FC-98B0D4F1AFA8}" type="slidenum">
              <a:rPr lang="en-US" smtClean="0"/>
              <a:pPr/>
              <a:t>‹#›</a:t>
            </a:fld>
            <a:endParaRPr lang="en-US"/>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86E90-349F-4476-A60E-8524BD41E548}"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C4D01-13BF-4668-B6FC-98B0D4F1AFA8}" type="slidenum">
              <a:rPr lang="en-US" smtClean="0"/>
              <a:pPr/>
              <a:t>‹#›</a:t>
            </a:fld>
            <a:endParaRPr lang="en-US"/>
          </a:p>
        </p:txBody>
      </p:sp>
    </p:spTree>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C86E90-349F-4476-A60E-8524BD41E548}"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C4D01-13BF-4668-B6FC-98B0D4F1AFA8}" type="slidenum">
              <a:rPr lang="en-US" smtClean="0"/>
              <a:pPr/>
              <a:t>‹#›</a:t>
            </a:fld>
            <a:endParaRPr lang="en-US"/>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C86E90-349F-4476-A60E-8524BD41E548}" type="datetimeFigureOut">
              <a:rPr lang="en-US" smtClean="0"/>
              <a:pPr/>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C4D01-13BF-4668-B6FC-98B0D4F1AFA8}" type="slidenum">
              <a:rPr lang="en-US" smtClean="0"/>
              <a:pPr/>
              <a:t>‹#›</a:t>
            </a:fld>
            <a:endParaRPr lang="en-US"/>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C86E90-349F-4476-A60E-8524BD41E548}" type="datetimeFigureOut">
              <a:rPr lang="en-US" smtClean="0"/>
              <a:pPr/>
              <a:t>1/17/2014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7C4D01-13BF-4668-B6FC-98B0D4F1AFA8}" type="slidenum">
              <a:rPr lang="en-US" smtClean="0"/>
              <a:pPr/>
              <a:t>‹#›</a:t>
            </a:fld>
            <a:endParaRPr lang="en-US"/>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C86E90-349F-4476-A60E-8524BD41E548}" type="datetimeFigureOut">
              <a:rPr lang="en-US" smtClean="0"/>
              <a:pPr/>
              <a:t>1/17/2014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7C4D01-13BF-4668-B6FC-98B0D4F1AFA8}" type="slidenum">
              <a:rPr lang="en-US" smtClean="0"/>
              <a:pPr/>
              <a:t>‹#›</a:t>
            </a:fld>
            <a:endParaRPr lang="en-US"/>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C86E90-349F-4476-A60E-8524BD41E548}" type="datetimeFigureOut">
              <a:rPr lang="en-US" smtClean="0"/>
              <a:pPr/>
              <a:t>1/17/2014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7C4D01-13BF-4668-B6FC-98B0D4F1AFA8}" type="slidenum">
              <a:rPr lang="en-US" smtClean="0"/>
              <a:pPr/>
              <a:t>‹#›</a:t>
            </a:fld>
            <a:endParaRPr lang="en-US"/>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C86E90-349F-4476-A60E-8524BD41E548}" type="datetimeFigureOut">
              <a:rPr lang="en-US" smtClean="0"/>
              <a:pPr/>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C4D01-13BF-4668-B6FC-98B0D4F1AFA8}" type="slidenum">
              <a:rPr lang="en-US" smtClean="0"/>
              <a:pPr/>
              <a:t>‹#›</a:t>
            </a:fld>
            <a:endParaRPr lang="en-US"/>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C86E90-349F-4476-A60E-8524BD41E548}" type="datetimeFigureOut">
              <a:rPr lang="en-US" smtClean="0"/>
              <a:pPr/>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C4D01-13BF-4668-B6FC-98B0D4F1AFA8}" type="slidenum">
              <a:rPr lang="en-US" smtClean="0"/>
              <a:pPr/>
              <a:t>‹#›</a:t>
            </a:fld>
            <a:endParaRPr lang="en-US"/>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C86E90-349F-4476-A60E-8524BD41E548}" type="datetimeFigureOut">
              <a:rPr lang="en-US" smtClean="0"/>
              <a:pPr/>
              <a:t>1/17/2014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7C4D01-13BF-4668-B6FC-98B0D4F1AF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amla synagogue ruins, 76-30tb.jpg"/>
          <p:cNvPicPr>
            <a:picLocks noChangeAspect="1"/>
          </p:cNvPicPr>
          <p:nvPr/>
        </p:nvPicPr>
        <p:blipFill>
          <a:blip r:embed="rId2" cstate="print"/>
          <a:srcRect r="9995"/>
          <a:stretch>
            <a:fillRect/>
          </a:stretch>
        </p:blipFill>
        <p:spPr>
          <a:xfrm>
            <a:off x="0" y="0"/>
            <a:ext cx="9172130" cy="6858000"/>
          </a:xfrm>
          <a:prstGeom prst="rect">
            <a:avLst/>
          </a:prstGeom>
        </p:spPr>
      </p:pic>
      <p:sp>
        <p:nvSpPr>
          <p:cNvPr id="5" name="TextBox 4"/>
          <p:cNvSpPr txBox="1"/>
          <p:nvPr/>
        </p:nvSpPr>
        <p:spPr>
          <a:xfrm>
            <a:off x="0" y="0"/>
            <a:ext cx="9144000" cy="1200329"/>
          </a:xfrm>
          <a:prstGeom prst="rect">
            <a:avLst/>
          </a:prstGeom>
          <a:solidFill>
            <a:schemeClr val="bg2">
              <a:lumMod val="25000"/>
            </a:schemeClr>
          </a:solidFill>
        </p:spPr>
        <p:txBody>
          <a:bodyPr wrap="square" rtlCol="0">
            <a:spAutoFit/>
          </a:bodyPr>
          <a:lstStyle/>
          <a:p>
            <a:r>
              <a:rPr lang="en-US" sz="3200" b="1" dirty="0" smtClean="0">
                <a:solidFill>
                  <a:schemeClr val="bg1"/>
                </a:solidFill>
              </a:rPr>
              <a:t>John 1.19-34</a:t>
            </a:r>
          </a:p>
          <a:p>
            <a:r>
              <a:rPr lang="en-US" sz="4000" b="1" dirty="0" smtClean="0">
                <a:solidFill>
                  <a:srgbClr val="FFFF00"/>
                </a:solidFill>
              </a:rPr>
              <a:t>Is Jesus a lamb, a servant, a king, or God?</a:t>
            </a:r>
            <a:endParaRPr lang="en-US" sz="4000" dirty="0">
              <a:solidFill>
                <a:srgbClr val="FFFF00"/>
              </a:solidFill>
            </a:endParaRPr>
          </a:p>
        </p:txBody>
      </p:sp>
      <p:sp>
        <p:nvSpPr>
          <p:cNvPr id="6" name="TextBox 5"/>
          <p:cNvSpPr txBox="1"/>
          <p:nvPr/>
        </p:nvSpPr>
        <p:spPr>
          <a:xfrm>
            <a:off x="0" y="5780782"/>
            <a:ext cx="9144000" cy="1077218"/>
          </a:xfrm>
          <a:prstGeom prst="rect">
            <a:avLst/>
          </a:prstGeom>
          <a:solidFill>
            <a:schemeClr val="bg2">
              <a:lumMod val="25000"/>
            </a:schemeClr>
          </a:solidFill>
        </p:spPr>
        <p:txBody>
          <a:bodyPr wrap="square" rtlCol="0">
            <a:spAutoFit/>
          </a:bodyPr>
          <a:lstStyle/>
          <a:p>
            <a:r>
              <a:rPr lang="en-US" sz="3200" b="1" dirty="0" smtClean="0">
                <a:solidFill>
                  <a:schemeClr val="bg1"/>
                </a:solidFill>
              </a:rPr>
              <a:t>Ancient Synagogue in </a:t>
            </a:r>
            <a:r>
              <a:rPr lang="en-US" sz="3200" b="1" dirty="0" err="1" smtClean="0">
                <a:solidFill>
                  <a:schemeClr val="bg1"/>
                </a:solidFill>
              </a:rPr>
              <a:t>Batanea</a:t>
            </a:r>
            <a:endParaRPr lang="en-US" sz="3200" b="1" dirty="0" smtClean="0">
              <a:solidFill>
                <a:schemeClr val="bg1"/>
              </a:solidFill>
            </a:endParaRPr>
          </a:p>
          <a:p>
            <a:r>
              <a:rPr lang="en-US" sz="3200" b="1" dirty="0" smtClean="0">
                <a:solidFill>
                  <a:schemeClr val="bg1"/>
                </a:solidFill>
              </a:rPr>
              <a:t>Photo by Todd Bolen / BiblePlaces.com</a:t>
            </a:r>
            <a:endParaRPr lang="en-US" sz="3200" dirty="0">
              <a:solidFill>
                <a:schemeClr val="bg1"/>
              </a:solidFill>
            </a:endParaRPr>
          </a:p>
        </p:txBody>
      </p:sp>
    </p:spTree>
  </p:cSld>
  <p:clrMapOvr>
    <a:masterClrMapping/>
  </p:clrMapOvr>
  <p:transition spd="slow">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amla synagogue ruins, 76-30tb.jpg"/>
          <p:cNvPicPr>
            <a:picLocks noChangeAspect="1"/>
          </p:cNvPicPr>
          <p:nvPr/>
        </p:nvPicPr>
        <p:blipFill>
          <a:blip r:embed="rId2" cstate="print"/>
          <a:srcRect r="9995"/>
          <a:stretch>
            <a:fillRect/>
          </a:stretch>
        </p:blipFill>
        <p:spPr>
          <a:xfrm>
            <a:off x="0" y="0"/>
            <a:ext cx="9172130" cy="6858000"/>
          </a:xfrm>
          <a:prstGeom prst="rect">
            <a:avLst/>
          </a:prstGeom>
        </p:spPr>
      </p:pic>
      <p:sp>
        <p:nvSpPr>
          <p:cNvPr id="5" name="TextBox 4"/>
          <p:cNvSpPr txBox="1"/>
          <p:nvPr/>
        </p:nvSpPr>
        <p:spPr>
          <a:xfrm>
            <a:off x="0" y="0"/>
            <a:ext cx="9144000" cy="4031873"/>
          </a:xfrm>
          <a:prstGeom prst="rect">
            <a:avLst/>
          </a:prstGeom>
          <a:solidFill>
            <a:schemeClr val="bg2">
              <a:lumMod val="25000"/>
            </a:schemeClr>
          </a:solidFill>
        </p:spPr>
        <p:txBody>
          <a:bodyPr wrap="square" rtlCol="0">
            <a:spAutoFit/>
          </a:bodyPr>
          <a:lstStyle/>
          <a:p>
            <a:r>
              <a:rPr lang="en-US" sz="3200" b="1" dirty="0">
                <a:solidFill>
                  <a:schemeClr val="bg1"/>
                </a:solidFill>
              </a:rPr>
              <a:t>John 1.25-28 [NASB]:  They </a:t>
            </a:r>
            <a:r>
              <a:rPr lang="en-US" sz="3200" b="1" dirty="0" smtClean="0">
                <a:solidFill>
                  <a:schemeClr val="bg1"/>
                </a:solidFill>
              </a:rPr>
              <a:t>asked </a:t>
            </a:r>
            <a:r>
              <a:rPr lang="en-US" sz="3200" b="1" dirty="0">
                <a:solidFill>
                  <a:schemeClr val="bg1"/>
                </a:solidFill>
              </a:rPr>
              <a:t>him, and said to him, “Why then are you baptizing, if you are not the Christ, nor Elijah, nor the Prophet?” John answered them saying, “I baptize in water, but </a:t>
            </a:r>
            <a:r>
              <a:rPr lang="en-US" sz="3200" b="1" u="sng" dirty="0">
                <a:solidFill>
                  <a:srgbClr val="FFFF00"/>
                </a:solidFill>
              </a:rPr>
              <a:t>among you stands One whom you do not know.  </a:t>
            </a:r>
            <a:r>
              <a:rPr lang="en-US" sz="3200" b="1" u="sng" dirty="0" smtClean="0">
                <a:solidFill>
                  <a:srgbClr val="FFFF00"/>
                </a:solidFill>
              </a:rPr>
              <a:t>It </a:t>
            </a:r>
            <a:r>
              <a:rPr lang="en-US" sz="3200" b="1" u="sng" dirty="0">
                <a:solidFill>
                  <a:srgbClr val="FFFF00"/>
                </a:solidFill>
              </a:rPr>
              <a:t>is He who comes after me, the thong of whose sandal I am not worthy to untie</a:t>
            </a:r>
            <a:r>
              <a:rPr lang="en-US" sz="3200" b="1" dirty="0">
                <a:solidFill>
                  <a:schemeClr val="bg1"/>
                </a:solidFill>
              </a:rPr>
              <a:t>.”  These things took place in Bethany beyond the Jordan, where John was baptizing.</a:t>
            </a:r>
            <a:endParaRPr lang="en-US" sz="3200" dirty="0">
              <a:solidFill>
                <a:schemeClr val="bg1"/>
              </a:solidFill>
            </a:endParaRPr>
          </a:p>
        </p:txBody>
      </p:sp>
    </p:spTree>
  </p:cSld>
  <p:clrMapOvr>
    <a:masterClrMapping/>
  </p:clrMapOvr>
  <p:transition spd="slow">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amla synagogue ruins, 76-30tb.jpg"/>
          <p:cNvPicPr>
            <a:picLocks noChangeAspect="1"/>
          </p:cNvPicPr>
          <p:nvPr/>
        </p:nvPicPr>
        <p:blipFill>
          <a:blip r:embed="rId2" cstate="print"/>
          <a:srcRect r="9995"/>
          <a:stretch>
            <a:fillRect/>
          </a:stretch>
        </p:blipFill>
        <p:spPr>
          <a:xfrm>
            <a:off x="0" y="0"/>
            <a:ext cx="9172130" cy="6858000"/>
          </a:xfrm>
          <a:prstGeom prst="rect">
            <a:avLst/>
          </a:prstGeom>
        </p:spPr>
      </p:pic>
      <p:sp>
        <p:nvSpPr>
          <p:cNvPr id="5" name="TextBox 4"/>
          <p:cNvSpPr txBox="1"/>
          <p:nvPr/>
        </p:nvSpPr>
        <p:spPr>
          <a:xfrm>
            <a:off x="0" y="0"/>
            <a:ext cx="9144000" cy="3539430"/>
          </a:xfrm>
          <a:prstGeom prst="rect">
            <a:avLst/>
          </a:prstGeom>
          <a:solidFill>
            <a:schemeClr val="bg2">
              <a:lumMod val="25000"/>
            </a:schemeClr>
          </a:solidFill>
        </p:spPr>
        <p:txBody>
          <a:bodyPr wrap="square" rtlCol="0">
            <a:spAutoFit/>
          </a:bodyPr>
          <a:lstStyle/>
          <a:p>
            <a:r>
              <a:rPr lang="en-US" sz="3200" b="1" dirty="0">
                <a:solidFill>
                  <a:schemeClr val="bg1"/>
                </a:solidFill>
              </a:rPr>
              <a:t>John 1.29-31 [NASB]:  The next day he </a:t>
            </a:r>
            <a:r>
              <a:rPr lang="en-US" sz="3200" b="1" dirty="0" smtClean="0">
                <a:solidFill>
                  <a:schemeClr val="bg1"/>
                </a:solidFill>
              </a:rPr>
              <a:t>saw </a:t>
            </a:r>
            <a:r>
              <a:rPr lang="en-US" sz="3200" b="1" dirty="0">
                <a:solidFill>
                  <a:schemeClr val="bg1"/>
                </a:solidFill>
              </a:rPr>
              <a:t>Jesus coming to him and said, “</a:t>
            </a:r>
            <a:r>
              <a:rPr lang="en-US" sz="3200" b="1" u="sng" dirty="0">
                <a:solidFill>
                  <a:srgbClr val="FFFF00"/>
                </a:solidFill>
              </a:rPr>
              <a:t>Behold, the Lamb of God who takes away the sin of the world!  </a:t>
            </a:r>
            <a:r>
              <a:rPr lang="en-US" sz="3200" b="1" dirty="0">
                <a:solidFill>
                  <a:schemeClr val="bg1"/>
                </a:solidFill>
              </a:rPr>
              <a:t>This is He on behalf of whom I said, ‘After me comes a Man who has a higher rank than I, for He existed before me.’  I did not recognize Him, but so that He might be manifested to Israel, I came baptizing in water.”</a:t>
            </a:r>
            <a:endParaRPr lang="en-US" sz="3200" dirty="0">
              <a:solidFill>
                <a:schemeClr val="bg1"/>
              </a:solidFill>
            </a:endParaRPr>
          </a:p>
        </p:txBody>
      </p:sp>
    </p:spTree>
  </p:cSld>
  <p:clrMapOvr>
    <a:masterClrMapping/>
  </p:clrMapOvr>
  <p:transition spd="slow">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amla synagogue ruins, 76-30tb.jpg"/>
          <p:cNvPicPr>
            <a:picLocks noChangeAspect="1"/>
          </p:cNvPicPr>
          <p:nvPr/>
        </p:nvPicPr>
        <p:blipFill>
          <a:blip r:embed="rId2" cstate="print"/>
          <a:srcRect r="9995"/>
          <a:stretch>
            <a:fillRect/>
          </a:stretch>
        </p:blipFill>
        <p:spPr>
          <a:xfrm>
            <a:off x="0" y="0"/>
            <a:ext cx="9172130" cy="6858000"/>
          </a:xfrm>
          <a:prstGeom prst="rect">
            <a:avLst/>
          </a:prstGeom>
        </p:spPr>
      </p:pic>
      <p:sp>
        <p:nvSpPr>
          <p:cNvPr id="5" name="TextBox 4"/>
          <p:cNvSpPr txBox="1"/>
          <p:nvPr/>
        </p:nvSpPr>
        <p:spPr>
          <a:xfrm>
            <a:off x="0" y="0"/>
            <a:ext cx="9144000" cy="4031873"/>
          </a:xfrm>
          <a:prstGeom prst="rect">
            <a:avLst/>
          </a:prstGeom>
          <a:solidFill>
            <a:schemeClr val="bg2">
              <a:lumMod val="25000"/>
            </a:schemeClr>
          </a:solidFill>
        </p:spPr>
        <p:txBody>
          <a:bodyPr wrap="square" rtlCol="0">
            <a:spAutoFit/>
          </a:bodyPr>
          <a:lstStyle/>
          <a:p>
            <a:r>
              <a:rPr lang="en-US" sz="3200" b="1" dirty="0">
                <a:solidFill>
                  <a:schemeClr val="bg1"/>
                </a:solidFill>
              </a:rPr>
              <a:t>John 1.32-34 [NASB]:  John </a:t>
            </a:r>
            <a:r>
              <a:rPr lang="en-US" sz="3200" b="1" dirty="0" smtClean="0">
                <a:solidFill>
                  <a:schemeClr val="bg1"/>
                </a:solidFill>
              </a:rPr>
              <a:t>testified </a:t>
            </a:r>
            <a:r>
              <a:rPr lang="en-US" sz="3200" b="1" dirty="0">
                <a:solidFill>
                  <a:schemeClr val="bg1"/>
                </a:solidFill>
              </a:rPr>
              <a:t>saying, “I have seen the Spirit descending as a dove out of heaven, and He </a:t>
            </a:r>
            <a:r>
              <a:rPr lang="en-US" sz="3200" b="1" dirty="0" smtClean="0">
                <a:solidFill>
                  <a:schemeClr val="bg1"/>
                </a:solidFill>
              </a:rPr>
              <a:t>remained </a:t>
            </a:r>
            <a:r>
              <a:rPr lang="en-US" sz="3200" b="1" dirty="0">
                <a:solidFill>
                  <a:schemeClr val="bg1"/>
                </a:solidFill>
              </a:rPr>
              <a:t>upon </a:t>
            </a:r>
            <a:r>
              <a:rPr lang="en-US" sz="3200" b="1" dirty="0" smtClean="0">
                <a:solidFill>
                  <a:schemeClr val="bg1"/>
                </a:solidFill>
              </a:rPr>
              <a:t>Him.  </a:t>
            </a:r>
            <a:r>
              <a:rPr lang="en-US" sz="3200" b="1" dirty="0">
                <a:solidFill>
                  <a:schemeClr val="bg1"/>
                </a:solidFill>
              </a:rPr>
              <a:t>I did not recognize Him, but </a:t>
            </a:r>
            <a:r>
              <a:rPr lang="en-US" sz="3200" b="1" u="sng" dirty="0">
                <a:solidFill>
                  <a:srgbClr val="FFFF00"/>
                </a:solidFill>
              </a:rPr>
              <a:t>He who sent me </a:t>
            </a:r>
            <a:r>
              <a:rPr lang="en-US" sz="3200" b="1" dirty="0">
                <a:solidFill>
                  <a:schemeClr val="bg1"/>
                </a:solidFill>
              </a:rPr>
              <a:t>to baptize in water </a:t>
            </a:r>
            <a:r>
              <a:rPr lang="en-US" sz="3200" b="1" dirty="0" smtClean="0">
                <a:solidFill>
                  <a:schemeClr val="bg1"/>
                </a:solidFill>
              </a:rPr>
              <a:t>said </a:t>
            </a:r>
            <a:r>
              <a:rPr lang="en-US" sz="3200" b="1" dirty="0">
                <a:solidFill>
                  <a:schemeClr val="bg1"/>
                </a:solidFill>
              </a:rPr>
              <a:t>to me, ‘He upon whom you see the Spirit descending and remaining upon Him, this is the One who baptizes in the Holy Spirit.’ I myself have seen, and have testified that this is the Son of God.”</a:t>
            </a:r>
            <a:endParaRPr lang="en-US" sz="3200" dirty="0">
              <a:solidFill>
                <a:schemeClr val="bg1"/>
              </a:solidFill>
            </a:endParaRPr>
          </a:p>
        </p:txBody>
      </p:sp>
      <p:sp>
        <p:nvSpPr>
          <p:cNvPr id="6" name="TextBox 5"/>
          <p:cNvSpPr txBox="1"/>
          <p:nvPr/>
        </p:nvSpPr>
        <p:spPr>
          <a:xfrm>
            <a:off x="0" y="3962400"/>
            <a:ext cx="9144000" cy="1569660"/>
          </a:xfrm>
          <a:prstGeom prst="rect">
            <a:avLst/>
          </a:prstGeom>
          <a:solidFill>
            <a:schemeClr val="bg2">
              <a:lumMod val="25000"/>
            </a:schemeClr>
          </a:solidFill>
        </p:spPr>
        <p:txBody>
          <a:bodyPr wrap="square" rtlCol="0">
            <a:spAutoFit/>
          </a:bodyPr>
          <a:lstStyle/>
          <a:p>
            <a:endParaRPr lang="en-US" sz="3200" b="1" dirty="0" smtClean="0">
              <a:solidFill>
                <a:schemeClr val="bg1"/>
              </a:solidFill>
            </a:endParaRPr>
          </a:p>
          <a:p>
            <a:r>
              <a:rPr lang="en-US" sz="3200" b="1" dirty="0" smtClean="0">
                <a:solidFill>
                  <a:schemeClr val="bg1"/>
                </a:solidFill>
              </a:rPr>
              <a:t>John </a:t>
            </a:r>
            <a:r>
              <a:rPr lang="en-US" sz="3200" b="1" dirty="0" smtClean="0">
                <a:solidFill>
                  <a:schemeClr val="bg1"/>
                </a:solidFill>
              </a:rPr>
              <a:t>1.6 </a:t>
            </a:r>
            <a:r>
              <a:rPr lang="en-US" sz="3200" b="1" dirty="0" smtClean="0">
                <a:solidFill>
                  <a:schemeClr val="bg1"/>
                </a:solidFill>
              </a:rPr>
              <a:t>[NET]:  </a:t>
            </a:r>
            <a:r>
              <a:rPr lang="en-US" sz="3200" b="1" dirty="0" smtClean="0">
                <a:solidFill>
                  <a:schemeClr val="bg1"/>
                </a:solidFill>
              </a:rPr>
              <a:t>A man came, </a:t>
            </a:r>
            <a:r>
              <a:rPr lang="en-US" sz="3200" b="1" u="sng" dirty="0" smtClean="0">
                <a:solidFill>
                  <a:srgbClr val="FFFF00"/>
                </a:solidFill>
              </a:rPr>
              <a:t>sent from God</a:t>
            </a:r>
            <a:r>
              <a:rPr lang="en-US" sz="3200" b="1" dirty="0" smtClean="0">
                <a:solidFill>
                  <a:schemeClr val="bg1"/>
                </a:solidFill>
              </a:rPr>
              <a:t>, whose name was John.</a:t>
            </a:r>
            <a:endParaRPr lang="en-US" sz="3200" b="1" dirty="0" smtClean="0">
              <a:solidFill>
                <a:schemeClr val="bg1"/>
              </a:solidFill>
            </a:endParaRPr>
          </a:p>
        </p:txBody>
      </p:sp>
    </p:spTree>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amla synagogue ruins, 76-30tb.jpg"/>
          <p:cNvPicPr>
            <a:picLocks noChangeAspect="1"/>
          </p:cNvPicPr>
          <p:nvPr/>
        </p:nvPicPr>
        <p:blipFill>
          <a:blip r:embed="rId2" cstate="print"/>
          <a:srcRect r="9995"/>
          <a:stretch>
            <a:fillRect/>
          </a:stretch>
        </p:blipFill>
        <p:spPr>
          <a:xfrm>
            <a:off x="0" y="0"/>
            <a:ext cx="9172130" cy="6858000"/>
          </a:xfrm>
          <a:prstGeom prst="rect">
            <a:avLst/>
          </a:prstGeom>
        </p:spPr>
      </p:pic>
      <p:sp>
        <p:nvSpPr>
          <p:cNvPr id="5" name="TextBox 4"/>
          <p:cNvSpPr txBox="1"/>
          <p:nvPr/>
        </p:nvSpPr>
        <p:spPr>
          <a:xfrm>
            <a:off x="0" y="0"/>
            <a:ext cx="9144000" cy="4031873"/>
          </a:xfrm>
          <a:prstGeom prst="rect">
            <a:avLst/>
          </a:prstGeom>
          <a:solidFill>
            <a:schemeClr val="bg2">
              <a:lumMod val="25000"/>
            </a:schemeClr>
          </a:solidFill>
        </p:spPr>
        <p:txBody>
          <a:bodyPr wrap="square" rtlCol="0">
            <a:spAutoFit/>
          </a:bodyPr>
          <a:lstStyle/>
          <a:p>
            <a:r>
              <a:rPr lang="en-US" sz="3200" b="1" dirty="0">
                <a:solidFill>
                  <a:schemeClr val="bg1"/>
                </a:solidFill>
              </a:rPr>
              <a:t>John 1.32-34 [NASB]:  John </a:t>
            </a:r>
            <a:r>
              <a:rPr lang="en-US" sz="3200" b="1" dirty="0" smtClean="0">
                <a:solidFill>
                  <a:schemeClr val="bg1"/>
                </a:solidFill>
              </a:rPr>
              <a:t>testified </a:t>
            </a:r>
            <a:r>
              <a:rPr lang="en-US" sz="3200" b="1" dirty="0">
                <a:solidFill>
                  <a:schemeClr val="bg1"/>
                </a:solidFill>
              </a:rPr>
              <a:t>saying, “I have seen the Spirit descending as a dove out of heaven, and He </a:t>
            </a:r>
            <a:r>
              <a:rPr lang="en-US" sz="3200" b="1" dirty="0" smtClean="0">
                <a:solidFill>
                  <a:schemeClr val="bg1"/>
                </a:solidFill>
              </a:rPr>
              <a:t>remained </a:t>
            </a:r>
            <a:r>
              <a:rPr lang="en-US" sz="3200" b="1" dirty="0">
                <a:solidFill>
                  <a:schemeClr val="bg1"/>
                </a:solidFill>
              </a:rPr>
              <a:t>upon </a:t>
            </a:r>
            <a:r>
              <a:rPr lang="en-US" sz="3200" b="1" dirty="0" smtClean="0">
                <a:solidFill>
                  <a:schemeClr val="bg1"/>
                </a:solidFill>
              </a:rPr>
              <a:t>Him.  </a:t>
            </a:r>
            <a:r>
              <a:rPr lang="en-US" sz="3200" b="1" dirty="0">
                <a:solidFill>
                  <a:schemeClr val="bg1"/>
                </a:solidFill>
              </a:rPr>
              <a:t>I did not recognize Him, but He who sent me to baptize in water </a:t>
            </a:r>
            <a:r>
              <a:rPr lang="en-US" sz="3200" b="1" dirty="0" smtClean="0">
                <a:solidFill>
                  <a:schemeClr val="bg1"/>
                </a:solidFill>
              </a:rPr>
              <a:t>said </a:t>
            </a:r>
            <a:r>
              <a:rPr lang="en-US" sz="3200" b="1" dirty="0">
                <a:solidFill>
                  <a:schemeClr val="bg1"/>
                </a:solidFill>
              </a:rPr>
              <a:t>to me, ‘He upon whom you see the Spirit descending and remaining upon Him, this is the One who baptizes in the Holy Spirit.’ I myself have seen, and have testified that this is the Son of God.”</a:t>
            </a:r>
            <a:endParaRPr lang="en-US" sz="3200" dirty="0">
              <a:solidFill>
                <a:schemeClr val="bg1"/>
              </a:solidFill>
            </a:endParaRPr>
          </a:p>
        </p:txBody>
      </p:sp>
      <p:sp>
        <p:nvSpPr>
          <p:cNvPr id="6" name="TextBox 5"/>
          <p:cNvSpPr txBox="1"/>
          <p:nvPr/>
        </p:nvSpPr>
        <p:spPr>
          <a:xfrm>
            <a:off x="0" y="3962400"/>
            <a:ext cx="9144000" cy="2923877"/>
          </a:xfrm>
          <a:prstGeom prst="rect">
            <a:avLst/>
          </a:prstGeom>
          <a:solidFill>
            <a:schemeClr val="bg2">
              <a:lumMod val="25000"/>
            </a:schemeClr>
          </a:solidFill>
        </p:spPr>
        <p:txBody>
          <a:bodyPr wrap="square" rtlCol="0">
            <a:spAutoFit/>
          </a:bodyPr>
          <a:lstStyle/>
          <a:p>
            <a:endParaRPr lang="en-US" sz="2400" b="1" dirty="0" smtClean="0">
              <a:solidFill>
                <a:schemeClr val="bg1"/>
              </a:solidFill>
            </a:endParaRPr>
          </a:p>
          <a:p>
            <a:pPr lvl="0"/>
            <a:r>
              <a:rPr lang="en-US" sz="3200" b="1" dirty="0" smtClean="0">
                <a:solidFill>
                  <a:srgbClr val="FFFF00"/>
                </a:solidFill>
              </a:rPr>
              <a:t>Matthew 3.16 [</a:t>
            </a:r>
            <a:r>
              <a:rPr lang="en-US" sz="3200" b="1" dirty="0" smtClean="0">
                <a:solidFill>
                  <a:srgbClr val="FFFF00"/>
                </a:solidFill>
              </a:rPr>
              <a:t>ESV]:  </a:t>
            </a:r>
            <a:r>
              <a:rPr lang="en-US" sz="3200" b="1" dirty="0" smtClean="0">
                <a:solidFill>
                  <a:srgbClr val="FFFF00"/>
                </a:solidFill>
              </a:rPr>
              <a:t>“And when Jesus was baptized, immediately he went up from the water, and behold, the heavens were opened to him, and he saw the Spirit of God descending like a dove and coming to rest on him.” </a:t>
            </a:r>
            <a:endParaRPr lang="en-US" sz="3200" b="1" dirty="0">
              <a:solidFill>
                <a:srgbClr val="FFFF00"/>
              </a:solidFill>
            </a:endParaRPr>
          </a:p>
        </p:txBody>
      </p:sp>
    </p:spTree>
  </p:cSld>
  <p:clrMapOvr>
    <a:masterClrMapping/>
  </p:clrMapOvr>
  <p:transition spd="slow">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amla synagogue ruins, 76-30tb.jpg"/>
          <p:cNvPicPr>
            <a:picLocks noChangeAspect="1"/>
          </p:cNvPicPr>
          <p:nvPr/>
        </p:nvPicPr>
        <p:blipFill>
          <a:blip r:embed="rId2" cstate="print"/>
          <a:srcRect r="9995"/>
          <a:stretch>
            <a:fillRect/>
          </a:stretch>
        </p:blipFill>
        <p:spPr>
          <a:xfrm>
            <a:off x="0" y="0"/>
            <a:ext cx="9172130" cy="6858000"/>
          </a:xfrm>
          <a:prstGeom prst="rect">
            <a:avLst/>
          </a:prstGeom>
        </p:spPr>
      </p:pic>
      <p:sp>
        <p:nvSpPr>
          <p:cNvPr id="5" name="TextBox 4"/>
          <p:cNvSpPr txBox="1"/>
          <p:nvPr/>
        </p:nvSpPr>
        <p:spPr>
          <a:xfrm>
            <a:off x="0" y="0"/>
            <a:ext cx="9144000" cy="4031873"/>
          </a:xfrm>
          <a:prstGeom prst="rect">
            <a:avLst/>
          </a:prstGeom>
          <a:solidFill>
            <a:schemeClr val="bg2">
              <a:lumMod val="25000"/>
            </a:schemeClr>
          </a:solidFill>
        </p:spPr>
        <p:txBody>
          <a:bodyPr wrap="square" rtlCol="0">
            <a:spAutoFit/>
          </a:bodyPr>
          <a:lstStyle/>
          <a:p>
            <a:r>
              <a:rPr lang="en-US" sz="3200" b="1" dirty="0">
                <a:solidFill>
                  <a:schemeClr val="bg1"/>
                </a:solidFill>
              </a:rPr>
              <a:t>John 1.32-34 [NASB]:  John </a:t>
            </a:r>
            <a:r>
              <a:rPr lang="en-US" sz="3200" b="1" dirty="0" smtClean="0">
                <a:solidFill>
                  <a:schemeClr val="bg1"/>
                </a:solidFill>
              </a:rPr>
              <a:t>testified </a:t>
            </a:r>
            <a:r>
              <a:rPr lang="en-US" sz="3200" b="1" dirty="0">
                <a:solidFill>
                  <a:schemeClr val="bg1"/>
                </a:solidFill>
              </a:rPr>
              <a:t>saying, “I have seen the Spirit descending as a dove out of heaven, and He </a:t>
            </a:r>
            <a:r>
              <a:rPr lang="en-US" sz="3200" b="1" dirty="0" smtClean="0">
                <a:solidFill>
                  <a:schemeClr val="bg1"/>
                </a:solidFill>
              </a:rPr>
              <a:t>remained </a:t>
            </a:r>
            <a:r>
              <a:rPr lang="en-US" sz="3200" b="1" dirty="0">
                <a:solidFill>
                  <a:schemeClr val="bg1"/>
                </a:solidFill>
              </a:rPr>
              <a:t>upon </a:t>
            </a:r>
            <a:r>
              <a:rPr lang="en-US" sz="3200" b="1" dirty="0" smtClean="0">
                <a:solidFill>
                  <a:schemeClr val="bg1"/>
                </a:solidFill>
              </a:rPr>
              <a:t>Him.  </a:t>
            </a:r>
            <a:r>
              <a:rPr lang="en-US" sz="3200" b="1" dirty="0">
                <a:solidFill>
                  <a:schemeClr val="bg1"/>
                </a:solidFill>
              </a:rPr>
              <a:t>I did not recognize Him, but He who sent me to baptize in water </a:t>
            </a:r>
            <a:r>
              <a:rPr lang="en-US" sz="3200" b="1" dirty="0" smtClean="0">
                <a:solidFill>
                  <a:schemeClr val="bg1"/>
                </a:solidFill>
              </a:rPr>
              <a:t>said </a:t>
            </a:r>
            <a:r>
              <a:rPr lang="en-US" sz="3200" b="1" dirty="0">
                <a:solidFill>
                  <a:schemeClr val="bg1"/>
                </a:solidFill>
              </a:rPr>
              <a:t>to me, ‘He upon whom you see the Spirit descending and remaining upon Him, this is the One who baptizes in the Holy Spirit.’ I myself have seen, and have testified that this is the Son of God.”</a:t>
            </a:r>
            <a:endParaRPr lang="en-US" sz="3200" dirty="0">
              <a:solidFill>
                <a:schemeClr val="bg1"/>
              </a:solidFill>
            </a:endParaRPr>
          </a:p>
        </p:txBody>
      </p:sp>
      <p:sp>
        <p:nvSpPr>
          <p:cNvPr id="6" name="TextBox 5"/>
          <p:cNvSpPr txBox="1"/>
          <p:nvPr/>
        </p:nvSpPr>
        <p:spPr>
          <a:xfrm>
            <a:off x="0" y="3962400"/>
            <a:ext cx="9144000" cy="3046988"/>
          </a:xfrm>
          <a:prstGeom prst="rect">
            <a:avLst/>
          </a:prstGeom>
          <a:solidFill>
            <a:schemeClr val="bg2">
              <a:lumMod val="25000"/>
            </a:schemeClr>
          </a:solidFill>
        </p:spPr>
        <p:txBody>
          <a:bodyPr wrap="square" rtlCol="0">
            <a:spAutoFit/>
          </a:bodyPr>
          <a:lstStyle/>
          <a:p>
            <a:endParaRPr lang="en-US" sz="3200" b="1" dirty="0" smtClean="0">
              <a:solidFill>
                <a:schemeClr val="bg1"/>
              </a:solidFill>
            </a:endParaRPr>
          </a:p>
          <a:p>
            <a:r>
              <a:rPr lang="en-US" sz="3200" b="1" dirty="0" smtClean="0">
                <a:solidFill>
                  <a:srgbClr val="FFFF00"/>
                </a:solidFill>
              </a:rPr>
              <a:t>Isaiah </a:t>
            </a:r>
            <a:r>
              <a:rPr lang="en-US" sz="3200" b="1" dirty="0" smtClean="0">
                <a:solidFill>
                  <a:srgbClr val="FFFF00"/>
                </a:solidFill>
              </a:rPr>
              <a:t>42.1 </a:t>
            </a:r>
            <a:r>
              <a:rPr lang="en-US" sz="3200" b="1" dirty="0" smtClean="0">
                <a:solidFill>
                  <a:srgbClr val="FFFF00"/>
                </a:solidFill>
              </a:rPr>
              <a:t>[NIV]:  [God speaking] “Here </a:t>
            </a:r>
            <a:r>
              <a:rPr lang="en-US" sz="3200" b="1" dirty="0" smtClean="0">
                <a:solidFill>
                  <a:srgbClr val="FFFF00"/>
                </a:solidFill>
              </a:rPr>
              <a:t>is my servant, whom I uphold, my chosen one in whom I delight; I will put my Spirit on him, and he will bring justice to the nations</a:t>
            </a:r>
            <a:r>
              <a:rPr lang="en-US" sz="3200" b="1" dirty="0" smtClean="0">
                <a:solidFill>
                  <a:srgbClr val="FFFF00"/>
                </a:solidFill>
              </a:rPr>
              <a:t>.” </a:t>
            </a:r>
          </a:p>
          <a:p>
            <a:endParaRPr lang="en-US" sz="3200" b="1" dirty="0">
              <a:solidFill>
                <a:srgbClr val="FFFF00"/>
              </a:solidFill>
            </a:endParaRPr>
          </a:p>
        </p:txBody>
      </p:sp>
    </p:spTree>
  </p:cSld>
  <p:clrMapOvr>
    <a:masterClrMapping/>
  </p:clrMapOvr>
  <p:transition spd="slow">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amla synagogue ruins, 76-30tb.jpg"/>
          <p:cNvPicPr>
            <a:picLocks noChangeAspect="1"/>
          </p:cNvPicPr>
          <p:nvPr/>
        </p:nvPicPr>
        <p:blipFill>
          <a:blip r:embed="rId2" cstate="print"/>
          <a:srcRect r="9995"/>
          <a:stretch>
            <a:fillRect/>
          </a:stretch>
        </p:blipFill>
        <p:spPr>
          <a:xfrm>
            <a:off x="0" y="0"/>
            <a:ext cx="9172130" cy="6858000"/>
          </a:xfrm>
          <a:prstGeom prst="rect">
            <a:avLst/>
          </a:prstGeom>
        </p:spPr>
      </p:pic>
      <p:sp>
        <p:nvSpPr>
          <p:cNvPr id="5" name="TextBox 4"/>
          <p:cNvSpPr txBox="1"/>
          <p:nvPr/>
        </p:nvSpPr>
        <p:spPr>
          <a:xfrm>
            <a:off x="0" y="0"/>
            <a:ext cx="9144000" cy="1077218"/>
          </a:xfrm>
          <a:prstGeom prst="rect">
            <a:avLst/>
          </a:prstGeom>
          <a:solidFill>
            <a:schemeClr val="bg2">
              <a:lumMod val="25000"/>
            </a:schemeClr>
          </a:solidFill>
        </p:spPr>
        <p:txBody>
          <a:bodyPr wrap="square" rtlCol="0">
            <a:spAutoFit/>
          </a:bodyPr>
          <a:lstStyle/>
          <a:p>
            <a:r>
              <a:rPr lang="en-US" sz="3200" dirty="0" smtClean="0"/>
              <a:t>John </a:t>
            </a:r>
            <a:r>
              <a:rPr lang="en-US" sz="3200" dirty="0" smtClean="0"/>
              <a:t>1.28 </a:t>
            </a:r>
            <a:r>
              <a:rPr lang="en-US" sz="3200" dirty="0" smtClean="0"/>
              <a:t>[NASB]:  </a:t>
            </a:r>
            <a:r>
              <a:rPr lang="en-US" sz="3200" dirty="0" smtClean="0"/>
              <a:t>These things took place in Bethany beyond the Jordan, where John was baptizing</a:t>
            </a:r>
            <a:r>
              <a:rPr lang="en-US" sz="3200" dirty="0" smtClean="0"/>
              <a:t>.</a:t>
            </a:r>
            <a:endParaRPr lang="en-US" sz="3200" dirty="0" smtClean="0"/>
          </a:p>
        </p:txBody>
      </p:sp>
      <p:sp>
        <p:nvSpPr>
          <p:cNvPr id="6" name="TextBox 5"/>
          <p:cNvSpPr txBox="1"/>
          <p:nvPr/>
        </p:nvSpPr>
        <p:spPr>
          <a:xfrm>
            <a:off x="0" y="1066800"/>
            <a:ext cx="9144000" cy="2062103"/>
          </a:xfrm>
          <a:prstGeom prst="rect">
            <a:avLst/>
          </a:prstGeom>
          <a:solidFill>
            <a:schemeClr val="bg2">
              <a:lumMod val="25000"/>
            </a:schemeClr>
          </a:solidFill>
        </p:spPr>
        <p:txBody>
          <a:bodyPr wrap="square" rtlCol="0">
            <a:spAutoFit/>
          </a:bodyPr>
          <a:lstStyle/>
          <a:p>
            <a:endParaRPr lang="en-US" sz="3200" b="1" dirty="0" smtClean="0">
              <a:solidFill>
                <a:schemeClr val="bg1"/>
              </a:solidFill>
            </a:endParaRPr>
          </a:p>
          <a:p>
            <a:r>
              <a:rPr lang="en-US" sz="3200" b="1" dirty="0" smtClean="0">
                <a:solidFill>
                  <a:srgbClr val="FFFF00"/>
                </a:solidFill>
              </a:rPr>
              <a:t>Bethany = </a:t>
            </a:r>
            <a:r>
              <a:rPr lang="el-GR" sz="3200" b="1" dirty="0" smtClean="0">
                <a:solidFill>
                  <a:srgbClr val="FFFF00"/>
                </a:solidFill>
              </a:rPr>
              <a:t>Βηθανία</a:t>
            </a:r>
            <a:r>
              <a:rPr lang="en-US" sz="3200" b="1" dirty="0" smtClean="0">
                <a:solidFill>
                  <a:srgbClr val="FFFF00"/>
                </a:solidFill>
              </a:rPr>
              <a:t> = “bay-</a:t>
            </a:r>
            <a:r>
              <a:rPr lang="en-US" sz="3200" b="1" dirty="0" err="1" smtClean="0">
                <a:solidFill>
                  <a:srgbClr val="FFFF00"/>
                </a:solidFill>
              </a:rPr>
              <a:t>thah</a:t>
            </a:r>
            <a:r>
              <a:rPr lang="en-US" sz="3200" b="1" dirty="0" smtClean="0">
                <a:solidFill>
                  <a:srgbClr val="FFFF00"/>
                </a:solidFill>
              </a:rPr>
              <a:t>-NEE-ah”</a:t>
            </a:r>
          </a:p>
          <a:p>
            <a:endParaRPr lang="en-US" sz="3200" b="1" dirty="0" smtClean="0">
              <a:solidFill>
                <a:srgbClr val="FFFF00"/>
              </a:solidFill>
            </a:endParaRPr>
          </a:p>
          <a:p>
            <a:r>
              <a:rPr lang="en-US" sz="3200" b="1" dirty="0" smtClean="0">
                <a:solidFill>
                  <a:srgbClr val="FFFF00"/>
                </a:solidFill>
              </a:rPr>
              <a:t>	? = </a:t>
            </a:r>
            <a:r>
              <a:rPr lang="en-US" sz="3200" b="1" dirty="0" err="1" smtClean="0">
                <a:solidFill>
                  <a:srgbClr val="FFFF00"/>
                </a:solidFill>
              </a:rPr>
              <a:t>Batanea</a:t>
            </a:r>
            <a:r>
              <a:rPr lang="en-US" sz="3200" b="1" dirty="0" smtClean="0">
                <a:solidFill>
                  <a:srgbClr val="FFFF00"/>
                </a:solidFill>
              </a:rPr>
              <a:t> = “bah-</a:t>
            </a:r>
            <a:r>
              <a:rPr lang="en-US" sz="3200" b="1" dirty="0" err="1" smtClean="0">
                <a:solidFill>
                  <a:srgbClr val="FFFF00"/>
                </a:solidFill>
              </a:rPr>
              <a:t>tah</a:t>
            </a:r>
            <a:r>
              <a:rPr lang="en-US" sz="3200" b="1" dirty="0" smtClean="0">
                <a:solidFill>
                  <a:srgbClr val="FFFF00"/>
                </a:solidFill>
              </a:rPr>
              <a:t>-NAY-ah”</a:t>
            </a:r>
            <a:endParaRPr lang="en-US" sz="3200" b="1" dirty="0">
              <a:solidFill>
                <a:srgbClr val="FFFF00"/>
              </a:solidFill>
            </a:endParaRPr>
          </a:p>
        </p:txBody>
      </p:sp>
    </p:spTree>
  </p:cSld>
  <p:clrMapOvr>
    <a:masterClrMapping/>
  </p:clrMapOvr>
  <p:transition spd="slow">
    <p:wipe dir="d"/>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6" name="TextBox 5"/>
          <p:cNvSpPr txBox="1"/>
          <p:nvPr/>
        </p:nvSpPr>
        <p:spPr>
          <a:xfrm>
            <a:off x="0" y="3178309"/>
            <a:ext cx="2522863" cy="584775"/>
          </a:xfrm>
          <a:prstGeom prst="rect">
            <a:avLst/>
          </a:prstGeom>
          <a:noFill/>
        </p:spPr>
        <p:txBody>
          <a:bodyPr wrap="square" rtlCol="0">
            <a:spAutoFit/>
          </a:bodyPr>
          <a:lstStyle/>
          <a:p>
            <a:r>
              <a:rPr lang="en-US" sz="3200" dirty="0" smtClean="0">
                <a:solidFill>
                  <a:schemeClr val="bg1"/>
                </a:solidFill>
              </a:rPr>
              <a:t>Who is Jesus?</a:t>
            </a:r>
            <a:endParaRPr lang="en-US" sz="3200" dirty="0">
              <a:solidFill>
                <a:schemeClr val="bg1"/>
              </a:solidFill>
            </a:endParaRPr>
          </a:p>
        </p:txBody>
      </p:sp>
      <p:sp>
        <p:nvSpPr>
          <p:cNvPr id="7" name="TextBox 6"/>
          <p:cNvSpPr txBox="1"/>
          <p:nvPr/>
        </p:nvSpPr>
        <p:spPr>
          <a:xfrm>
            <a:off x="3459296" y="457200"/>
            <a:ext cx="5684704" cy="6001643"/>
          </a:xfrm>
          <a:prstGeom prst="rect">
            <a:avLst/>
          </a:prstGeom>
          <a:noFill/>
        </p:spPr>
        <p:txBody>
          <a:bodyPr wrap="square" rtlCol="0">
            <a:spAutoFit/>
          </a:bodyPr>
          <a:lstStyle/>
          <a:p>
            <a:r>
              <a:rPr lang="en-US" sz="3200" dirty="0" smtClean="0">
                <a:solidFill>
                  <a:schemeClr val="bg1"/>
                </a:solidFill>
              </a:rPr>
              <a:t>Yahweh, the true God of Israel, as the Son of God [23, 30, 34]</a:t>
            </a:r>
          </a:p>
          <a:p>
            <a:endParaRPr lang="en-US" sz="3200" dirty="0">
              <a:solidFill>
                <a:schemeClr val="bg1"/>
              </a:solidFill>
            </a:endParaRPr>
          </a:p>
          <a:p>
            <a:r>
              <a:rPr lang="en-US" sz="3200" dirty="0" smtClean="0">
                <a:solidFill>
                  <a:schemeClr val="bg1"/>
                </a:solidFill>
              </a:rPr>
              <a:t>Ultimate Davidic King [32]</a:t>
            </a:r>
          </a:p>
          <a:p>
            <a:endParaRPr lang="en-US" sz="3200" dirty="0">
              <a:solidFill>
                <a:schemeClr val="bg1"/>
              </a:solidFill>
            </a:endParaRPr>
          </a:p>
          <a:p>
            <a:r>
              <a:rPr lang="en-US" sz="3200" dirty="0" smtClean="0">
                <a:solidFill>
                  <a:schemeClr val="bg1"/>
                </a:solidFill>
              </a:rPr>
              <a:t>Promised Messiah/Christ [23]</a:t>
            </a:r>
          </a:p>
          <a:p>
            <a:endParaRPr lang="en-US" sz="3200" dirty="0">
              <a:solidFill>
                <a:schemeClr val="bg1"/>
              </a:solidFill>
            </a:endParaRPr>
          </a:p>
          <a:p>
            <a:r>
              <a:rPr lang="en-US" sz="3200" dirty="0" smtClean="0">
                <a:solidFill>
                  <a:schemeClr val="bg1"/>
                </a:solidFill>
              </a:rPr>
              <a:t>Lamb of God who takes away the sin of the world [29]</a:t>
            </a:r>
          </a:p>
          <a:p>
            <a:endParaRPr lang="en-US" sz="3200" dirty="0">
              <a:solidFill>
                <a:schemeClr val="bg1"/>
              </a:solidFill>
            </a:endParaRPr>
          </a:p>
          <a:p>
            <a:r>
              <a:rPr lang="en-US" sz="3200" dirty="0" smtClean="0">
                <a:solidFill>
                  <a:schemeClr val="bg1"/>
                </a:solidFill>
              </a:rPr>
              <a:t>One who baptizes with the Holy Spirit [33]</a:t>
            </a:r>
            <a:endParaRPr lang="en-US" sz="3200" dirty="0">
              <a:solidFill>
                <a:schemeClr val="bg1"/>
              </a:solidFill>
            </a:endParaRPr>
          </a:p>
        </p:txBody>
      </p:sp>
      <p:grpSp>
        <p:nvGrpSpPr>
          <p:cNvPr id="8" name="Group 7"/>
          <p:cNvGrpSpPr/>
          <p:nvPr/>
        </p:nvGrpSpPr>
        <p:grpSpPr>
          <a:xfrm>
            <a:off x="2522863" y="990600"/>
            <a:ext cx="982337" cy="4572000"/>
            <a:chOff x="2522863" y="990600"/>
            <a:chExt cx="982337" cy="4572000"/>
          </a:xfrm>
        </p:grpSpPr>
        <p:cxnSp>
          <p:nvCxnSpPr>
            <p:cNvPr id="9" name="Straight Arrow Connector 8"/>
            <p:cNvCxnSpPr/>
            <p:nvPr/>
          </p:nvCxnSpPr>
          <p:spPr>
            <a:xfrm flipV="1">
              <a:off x="2522863" y="990600"/>
              <a:ext cx="982337" cy="2480097"/>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2522863" y="2209800"/>
              <a:ext cx="982337" cy="1260897"/>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522863" y="3200400"/>
              <a:ext cx="982337" cy="270297"/>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522863" y="3470697"/>
              <a:ext cx="982337" cy="720303"/>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522863" y="3470697"/>
              <a:ext cx="982337" cy="2091903"/>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amla synagogue ruins, 76-30tb.jpg"/>
          <p:cNvPicPr>
            <a:picLocks noChangeAspect="1"/>
          </p:cNvPicPr>
          <p:nvPr/>
        </p:nvPicPr>
        <p:blipFill>
          <a:blip r:embed="rId2" cstate="print"/>
          <a:srcRect r="9995"/>
          <a:stretch>
            <a:fillRect/>
          </a:stretch>
        </p:blipFill>
        <p:spPr>
          <a:xfrm>
            <a:off x="0" y="0"/>
            <a:ext cx="9172130" cy="6858000"/>
          </a:xfrm>
          <a:prstGeom prst="rect">
            <a:avLst/>
          </a:prstGeom>
        </p:spPr>
      </p:pic>
      <p:sp>
        <p:nvSpPr>
          <p:cNvPr id="5" name="TextBox 4"/>
          <p:cNvSpPr txBox="1"/>
          <p:nvPr/>
        </p:nvSpPr>
        <p:spPr>
          <a:xfrm>
            <a:off x="0" y="0"/>
            <a:ext cx="9144000" cy="2554545"/>
          </a:xfrm>
          <a:prstGeom prst="rect">
            <a:avLst/>
          </a:prstGeom>
          <a:solidFill>
            <a:schemeClr val="bg2">
              <a:lumMod val="25000"/>
            </a:schemeClr>
          </a:solidFill>
        </p:spPr>
        <p:txBody>
          <a:bodyPr wrap="square" rtlCol="0">
            <a:spAutoFit/>
          </a:bodyPr>
          <a:lstStyle/>
          <a:p>
            <a:r>
              <a:rPr lang="en-US" sz="3200" b="1" dirty="0">
                <a:solidFill>
                  <a:schemeClr val="bg1"/>
                </a:solidFill>
              </a:rPr>
              <a:t>John 1.19-20 [NASB]:  This is the testimony of </a:t>
            </a:r>
            <a:r>
              <a:rPr lang="en-US" sz="3200" b="1" dirty="0" smtClean="0">
                <a:solidFill>
                  <a:schemeClr val="bg1"/>
                </a:solidFill>
              </a:rPr>
              <a:t>John, </a:t>
            </a:r>
            <a:r>
              <a:rPr lang="en-US" sz="3200" b="1" dirty="0">
                <a:solidFill>
                  <a:schemeClr val="bg1"/>
                </a:solidFill>
              </a:rPr>
              <a:t>when the Jews sent to him priests and Levites from Jerusalem to ask him, “Who are you?”  And he confessed and did not deny, but confessed, “I am not the Christ.”</a:t>
            </a:r>
            <a:endParaRPr lang="en-US" sz="3200" dirty="0">
              <a:solidFill>
                <a:schemeClr val="bg1"/>
              </a:solidFill>
            </a:endParaRPr>
          </a:p>
        </p:txBody>
      </p:sp>
    </p:spTree>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amla synagogue ruins, 76-30tb.jpg"/>
          <p:cNvPicPr>
            <a:picLocks noChangeAspect="1"/>
          </p:cNvPicPr>
          <p:nvPr/>
        </p:nvPicPr>
        <p:blipFill>
          <a:blip r:embed="rId2" cstate="print"/>
          <a:srcRect r="9995"/>
          <a:stretch>
            <a:fillRect/>
          </a:stretch>
        </p:blipFill>
        <p:spPr>
          <a:xfrm>
            <a:off x="0" y="0"/>
            <a:ext cx="9172130" cy="6858000"/>
          </a:xfrm>
          <a:prstGeom prst="rect">
            <a:avLst/>
          </a:prstGeom>
        </p:spPr>
      </p:pic>
      <p:sp>
        <p:nvSpPr>
          <p:cNvPr id="5" name="TextBox 4"/>
          <p:cNvSpPr txBox="1"/>
          <p:nvPr/>
        </p:nvSpPr>
        <p:spPr>
          <a:xfrm>
            <a:off x="0" y="0"/>
            <a:ext cx="9144000" cy="2554545"/>
          </a:xfrm>
          <a:prstGeom prst="rect">
            <a:avLst/>
          </a:prstGeom>
          <a:solidFill>
            <a:schemeClr val="bg2">
              <a:lumMod val="25000"/>
            </a:schemeClr>
          </a:solidFill>
        </p:spPr>
        <p:txBody>
          <a:bodyPr wrap="square" rtlCol="0">
            <a:spAutoFit/>
          </a:bodyPr>
          <a:lstStyle/>
          <a:p>
            <a:r>
              <a:rPr lang="en-US" sz="3200" b="1" dirty="0">
                <a:solidFill>
                  <a:schemeClr val="bg1"/>
                </a:solidFill>
              </a:rPr>
              <a:t>John 1.19-20 [NASB]:  This is the testimony of </a:t>
            </a:r>
            <a:r>
              <a:rPr lang="en-US" sz="3200" b="1" dirty="0" smtClean="0">
                <a:solidFill>
                  <a:schemeClr val="bg1"/>
                </a:solidFill>
              </a:rPr>
              <a:t>John, </a:t>
            </a:r>
            <a:r>
              <a:rPr lang="en-US" sz="3200" b="1" dirty="0">
                <a:solidFill>
                  <a:schemeClr val="bg1"/>
                </a:solidFill>
              </a:rPr>
              <a:t>when </a:t>
            </a:r>
            <a:r>
              <a:rPr lang="en-US" sz="3200" b="1" u="sng" dirty="0">
                <a:solidFill>
                  <a:srgbClr val="FFFF00"/>
                </a:solidFill>
              </a:rPr>
              <a:t>the Jews</a:t>
            </a:r>
            <a:r>
              <a:rPr lang="en-US" sz="3200" b="1" dirty="0">
                <a:solidFill>
                  <a:schemeClr val="bg1"/>
                </a:solidFill>
              </a:rPr>
              <a:t> sent to him priests and Levites from Jerusalem to ask him, “Who are you?”  And he confessed and did not deny, but confessed, “I am not the Christ.”</a:t>
            </a:r>
            <a:endParaRPr lang="en-US" sz="3200" dirty="0">
              <a:solidFill>
                <a:schemeClr val="bg1"/>
              </a:solidFill>
            </a:endParaRPr>
          </a:p>
        </p:txBody>
      </p:sp>
      <p:sp>
        <p:nvSpPr>
          <p:cNvPr id="6" name="TextBox 5"/>
          <p:cNvSpPr txBox="1"/>
          <p:nvPr/>
        </p:nvSpPr>
        <p:spPr>
          <a:xfrm>
            <a:off x="0" y="2514600"/>
            <a:ext cx="5181600" cy="2062103"/>
          </a:xfrm>
          <a:prstGeom prst="rect">
            <a:avLst/>
          </a:prstGeom>
          <a:solidFill>
            <a:schemeClr val="bg2">
              <a:lumMod val="25000"/>
            </a:schemeClr>
          </a:solidFill>
        </p:spPr>
        <p:txBody>
          <a:bodyPr wrap="square" rtlCol="0">
            <a:spAutoFit/>
          </a:bodyPr>
          <a:lstStyle/>
          <a:p>
            <a:endParaRPr lang="en-US" sz="3200" dirty="0" smtClean="0">
              <a:solidFill>
                <a:schemeClr val="bg1"/>
              </a:solidFill>
            </a:endParaRPr>
          </a:p>
          <a:p>
            <a:r>
              <a:rPr lang="en-US" sz="3200" b="1" dirty="0" smtClean="0">
                <a:solidFill>
                  <a:srgbClr val="FFFF00"/>
                </a:solidFill>
              </a:rPr>
              <a:t>Jewish religious leaders higher up than these priests and Levites</a:t>
            </a:r>
            <a:endParaRPr lang="en-US" sz="3200" b="1" dirty="0">
              <a:solidFill>
                <a:srgbClr val="FFFF00"/>
              </a:solidFill>
            </a:endParaRPr>
          </a:p>
        </p:txBody>
      </p:sp>
      <p:cxnSp>
        <p:nvCxnSpPr>
          <p:cNvPr id="8" name="Straight Arrow Connector 7"/>
          <p:cNvCxnSpPr/>
          <p:nvPr/>
        </p:nvCxnSpPr>
        <p:spPr>
          <a:xfrm>
            <a:off x="2286000" y="1066800"/>
            <a:ext cx="609600" cy="182880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amla synagogue ruins, 76-30tb.jpg"/>
          <p:cNvPicPr>
            <a:picLocks noChangeAspect="1"/>
          </p:cNvPicPr>
          <p:nvPr/>
        </p:nvPicPr>
        <p:blipFill>
          <a:blip r:embed="rId2" cstate="print"/>
          <a:srcRect r="9995"/>
          <a:stretch>
            <a:fillRect/>
          </a:stretch>
        </p:blipFill>
        <p:spPr>
          <a:xfrm>
            <a:off x="0" y="0"/>
            <a:ext cx="9172130" cy="6858000"/>
          </a:xfrm>
          <a:prstGeom prst="rect">
            <a:avLst/>
          </a:prstGeom>
        </p:spPr>
      </p:pic>
      <p:sp>
        <p:nvSpPr>
          <p:cNvPr id="5" name="TextBox 4"/>
          <p:cNvSpPr txBox="1"/>
          <p:nvPr/>
        </p:nvSpPr>
        <p:spPr>
          <a:xfrm>
            <a:off x="0" y="0"/>
            <a:ext cx="9144000" cy="2554545"/>
          </a:xfrm>
          <a:prstGeom prst="rect">
            <a:avLst/>
          </a:prstGeom>
          <a:solidFill>
            <a:schemeClr val="bg2">
              <a:lumMod val="25000"/>
            </a:schemeClr>
          </a:solidFill>
        </p:spPr>
        <p:txBody>
          <a:bodyPr wrap="square" rtlCol="0">
            <a:spAutoFit/>
          </a:bodyPr>
          <a:lstStyle/>
          <a:p>
            <a:r>
              <a:rPr lang="en-US" sz="3200" b="1" dirty="0">
                <a:solidFill>
                  <a:schemeClr val="bg1"/>
                </a:solidFill>
              </a:rPr>
              <a:t>John 1.19-20 [NASB]:  This is the testimony of </a:t>
            </a:r>
            <a:r>
              <a:rPr lang="en-US" sz="3200" b="1" dirty="0" smtClean="0">
                <a:solidFill>
                  <a:schemeClr val="bg1"/>
                </a:solidFill>
              </a:rPr>
              <a:t>John, </a:t>
            </a:r>
            <a:r>
              <a:rPr lang="en-US" sz="3200" b="1" dirty="0">
                <a:solidFill>
                  <a:schemeClr val="bg1"/>
                </a:solidFill>
              </a:rPr>
              <a:t>when the Jews sent to him priests and Levites from Jerusalem to ask him, </a:t>
            </a:r>
            <a:r>
              <a:rPr lang="en-US" sz="3200" b="1" dirty="0">
                <a:solidFill>
                  <a:srgbClr val="FFFF00"/>
                </a:solidFill>
              </a:rPr>
              <a:t>“Who are </a:t>
            </a:r>
            <a:r>
              <a:rPr lang="en-US" sz="3200" b="1" i="1" u="sng" dirty="0">
                <a:solidFill>
                  <a:srgbClr val="FFFF00"/>
                </a:solidFill>
              </a:rPr>
              <a:t>you</a:t>
            </a:r>
            <a:r>
              <a:rPr lang="en-US" sz="3200" b="1" dirty="0">
                <a:solidFill>
                  <a:srgbClr val="FFFF00"/>
                </a:solidFill>
              </a:rPr>
              <a:t>?”  </a:t>
            </a:r>
            <a:r>
              <a:rPr lang="en-US" sz="3200" b="1" dirty="0">
                <a:solidFill>
                  <a:schemeClr val="bg1"/>
                </a:solidFill>
              </a:rPr>
              <a:t>And he confessed and did not deny, but confessed, </a:t>
            </a:r>
            <a:r>
              <a:rPr lang="en-US" sz="3200" b="1" dirty="0">
                <a:solidFill>
                  <a:srgbClr val="FFFF00"/>
                </a:solidFill>
              </a:rPr>
              <a:t>“I am not the Christ.”</a:t>
            </a:r>
            <a:endParaRPr lang="en-US" sz="3200" dirty="0">
              <a:solidFill>
                <a:srgbClr val="FFFF00"/>
              </a:solidFill>
            </a:endParaRPr>
          </a:p>
        </p:txBody>
      </p:sp>
      <p:sp>
        <p:nvSpPr>
          <p:cNvPr id="6" name="TextBox 5"/>
          <p:cNvSpPr txBox="1"/>
          <p:nvPr/>
        </p:nvSpPr>
        <p:spPr>
          <a:xfrm>
            <a:off x="0" y="2514600"/>
            <a:ext cx="5181600" cy="1569660"/>
          </a:xfrm>
          <a:prstGeom prst="rect">
            <a:avLst/>
          </a:prstGeom>
          <a:solidFill>
            <a:schemeClr val="bg2">
              <a:lumMod val="25000"/>
            </a:schemeClr>
          </a:solidFill>
        </p:spPr>
        <p:txBody>
          <a:bodyPr wrap="square" rtlCol="0">
            <a:spAutoFit/>
          </a:bodyPr>
          <a:lstStyle/>
          <a:p>
            <a:endParaRPr lang="en-US" sz="3200" dirty="0" smtClean="0">
              <a:solidFill>
                <a:schemeClr val="bg1"/>
              </a:solidFill>
            </a:endParaRPr>
          </a:p>
          <a:p>
            <a:r>
              <a:rPr lang="en-US" sz="3200" b="1" dirty="0" smtClean="0">
                <a:solidFill>
                  <a:srgbClr val="FFFF00"/>
                </a:solidFill>
              </a:rPr>
              <a:t>God’s Anointed One,</a:t>
            </a:r>
          </a:p>
          <a:p>
            <a:r>
              <a:rPr lang="en-US" sz="3200" b="1" dirty="0" smtClean="0">
                <a:solidFill>
                  <a:srgbClr val="FFFF00"/>
                </a:solidFill>
              </a:rPr>
              <a:t>the promised Messiah</a:t>
            </a:r>
            <a:endParaRPr lang="en-US" sz="3200" b="1" dirty="0">
              <a:solidFill>
                <a:srgbClr val="FFFF00"/>
              </a:solidFill>
            </a:endParaRPr>
          </a:p>
        </p:txBody>
      </p:sp>
      <p:cxnSp>
        <p:nvCxnSpPr>
          <p:cNvPr id="8" name="Straight Arrow Connector 7"/>
          <p:cNvCxnSpPr/>
          <p:nvPr/>
        </p:nvCxnSpPr>
        <p:spPr>
          <a:xfrm>
            <a:off x="1219200" y="2438400"/>
            <a:ext cx="0" cy="60960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amla synagogue ruins, 76-30tb.jpg"/>
          <p:cNvPicPr>
            <a:picLocks noChangeAspect="1"/>
          </p:cNvPicPr>
          <p:nvPr/>
        </p:nvPicPr>
        <p:blipFill>
          <a:blip r:embed="rId2" cstate="print"/>
          <a:srcRect r="9995"/>
          <a:stretch>
            <a:fillRect/>
          </a:stretch>
        </p:blipFill>
        <p:spPr>
          <a:xfrm>
            <a:off x="0" y="0"/>
            <a:ext cx="9172130" cy="6858000"/>
          </a:xfrm>
          <a:prstGeom prst="rect">
            <a:avLst/>
          </a:prstGeom>
        </p:spPr>
      </p:pic>
      <p:sp>
        <p:nvSpPr>
          <p:cNvPr id="5" name="TextBox 4"/>
          <p:cNvSpPr txBox="1"/>
          <p:nvPr/>
        </p:nvSpPr>
        <p:spPr>
          <a:xfrm>
            <a:off x="0" y="0"/>
            <a:ext cx="9144000" cy="1569660"/>
          </a:xfrm>
          <a:prstGeom prst="rect">
            <a:avLst/>
          </a:prstGeom>
          <a:solidFill>
            <a:schemeClr val="bg2">
              <a:lumMod val="25000"/>
            </a:schemeClr>
          </a:solidFill>
        </p:spPr>
        <p:txBody>
          <a:bodyPr wrap="square" rtlCol="0">
            <a:spAutoFit/>
          </a:bodyPr>
          <a:lstStyle/>
          <a:p>
            <a:r>
              <a:rPr lang="en-US" sz="3200" b="1" dirty="0">
                <a:solidFill>
                  <a:schemeClr val="bg1"/>
                </a:solidFill>
              </a:rPr>
              <a:t>John 1.21 [NASB]:  They asked him, “What then? Are you Elijah?” And he said, “I am not.” “Are you the Prophet?” And he answered, “No.”</a:t>
            </a:r>
            <a:endParaRPr lang="en-US" sz="3200" dirty="0">
              <a:solidFill>
                <a:schemeClr val="bg1"/>
              </a:solidFill>
            </a:endParaRPr>
          </a:p>
        </p:txBody>
      </p:sp>
    </p:spTree>
  </p:cSld>
  <p:clrMapOvr>
    <a:masterClrMapping/>
  </p:clrMapOvr>
  <p:transition spd="slow">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amla synagogue ruins, 76-30tb.jpg"/>
          <p:cNvPicPr>
            <a:picLocks noChangeAspect="1"/>
          </p:cNvPicPr>
          <p:nvPr/>
        </p:nvPicPr>
        <p:blipFill>
          <a:blip r:embed="rId2" cstate="print"/>
          <a:srcRect r="9995"/>
          <a:stretch>
            <a:fillRect/>
          </a:stretch>
        </p:blipFill>
        <p:spPr>
          <a:xfrm>
            <a:off x="0" y="0"/>
            <a:ext cx="9172130" cy="6858000"/>
          </a:xfrm>
          <a:prstGeom prst="rect">
            <a:avLst/>
          </a:prstGeom>
        </p:spPr>
      </p:pic>
      <p:sp>
        <p:nvSpPr>
          <p:cNvPr id="5" name="TextBox 4"/>
          <p:cNvSpPr txBox="1"/>
          <p:nvPr/>
        </p:nvSpPr>
        <p:spPr>
          <a:xfrm>
            <a:off x="0" y="0"/>
            <a:ext cx="9144000" cy="3046988"/>
          </a:xfrm>
          <a:prstGeom prst="rect">
            <a:avLst/>
          </a:prstGeom>
          <a:solidFill>
            <a:schemeClr val="bg2">
              <a:lumMod val="25000"/>
            </a:schemeClr>
          </a:solidFill>
        </p:spPr>
        <p:txBody>
          <a:bodyPr wrap="square" rtlCol="0">
            <a:spAutoFit/>
          </a:bodyPr>
          <a:lstStyle/>
          <a:p>
            <a:r>
              <a:rPr lang="en-US" sz="3200" b="1" dirty="0">
                <a:solidFill>
                  <a:schemeClr val="bg1"/>
                </a:solidFill>
              </a:rPr>
              <a:t>John 1.22-24 [NASB]:  Then they said to him, “Who are you, so that we may give an answer to those who sent us? What do you say about yourself?” He said, “I am a voice of one crying in the wilderness, ‘Make straight the way of the LORD,’ as Isaiah the prophet said.”  Now they had been sent from the Pharisees.</a:t>
            </a:r>
            <a:endParaRPr lang="en-US" sz="3200" dirty="0">
              <a:solidFill>
                <a:schemeClr val="bg1"/>
              </a:solidFill>
            </a:endParaRPr>
          </a:p>
        </p:txBody>
      </p:sp>
    </p:spTree>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amla synagogue ruins, 76-30tb.jpg"/>
          <p:cNvPicPr>
            <a:picLocks noChangeAspect="1"/>
          </p:cNvPicPr>
          <p:nvPr/>
        </p:nvPicPr>
        <p:blipFill>
          <a:blip r:embed="rId2" cstate="print"/>
          <a:srcRect r="9995"/>
          <a:stretch>
            <a:fillRect/>
          </a:stretch>
        </p:blipFill>
        <p:spPr>
          <a:xfrm>
            <a:off x="0" y="0"/>
            <a:ext cx="9172130" cy="6858000"/>
          </a:xfrm>
          <a:prstGeom prst="rect">
            <a:avLst/>
          </a:prstGeom>
        </p:spPr>
      </p:pic>
      <p:sp>
        <p:nvSpPr>
          <p:cNvPr id="5" name="TextBox 4"/>
          <p:cNvSpPr txBox="1"/>
          <p:nvPr/>
        </p:nvSpPr>
        <p:spPr>
          <a:xfrm>
            <a:off x="0" y="0"/>
            <a:ext cx="9144000" cy="4524315"/>
          </a:xfrm>
          <a:prstGeom prst="rect">
            <a:avLst/>
          </a:prstGeom>
          <a:solidFill>
            <a:schemeClr val="bg2">
              <a:lumMod val="25000"/>
            </a:schemeClr>
          </a:solidFill>
        </p:spPr>
        <p:txBody>
          <a:bodyPr wrap="square" rtlCol="0">
            <a:spAutoFit/>
          </a:bodyPr>
          <a:lstStyle/>
          <a:p>
            <a:r>
              <a:rPr lang="en-US" sz="3200" b="1" dirty="0" smtClean="0">
                <a:solidFill>
                  <a:schemeClr val="bg1"/>
                </a:solidFill>
              </a:rPr>
              <a:t>A voice cries out, ‘</a:t>
            </a:r>
            <a:r>
              <a:rPr lang="en-US" sz="3200" b="1" u="sng" dirty="0" smtClean="0">
                <a:solidFill>
                  <a:srgbClr val="FFFF00"/>
                </a:solidFill>
              </a:rPr>
              <a:t>In the wilderness </a:t>
            </a:r>
            <a:r>
              <a:rPr lang="en-US" sz="3200" b="1" dirty="0" smtClean="0">
                <a:solidFill>
                  <a:schemeClr val="bg1"/>
                </a:solidFill>
              </a:rPr>
              <a:t>clear a way for the LORD; construct in the desert a road for our God’” [Isaiah 40.3; NET]</a:t>
            </a:r>
          </a:p>
          <a:p>
            <a:endParaRPr lang="en-US" sz="3200" b="1" dirty="0" smtClean="0">
              <a:solidFill>
                <a:schemeClr val="bg1"/>
              </a:solidFill>
            </a:endParaRPr>
          </a:p>
          <a:p>
            <a:r>
              <a:rPr lang="en-US" sz="3200" b="1" dirty="0" smtClean="0">
                <a:solidFill>
                  <a:schemeClr val="bg1"/>
                </a:solidFill>
              </a:rPr>
              <a:t>I am a voice of one crying out, ‘</a:t>
            </a:r>
            <a:r>
              <a:rPr lang="en-US" sz="3200" b="1" u="sng" dirty="0" smtClean="0">
                <a:solidFill>
                  <a:srgbClr val="FFFF00"/>
                </a:solidFill>
              </a:rPr>
              <a:t>In the wilderness</a:t>
            </a:r>
            <a:r>
              <a:rPr lang="en-US" sz="3200" b="1" dirty="0" smtClean="0">
                <a:solidFill>
                  <a:schemeClr val="bg1"/>
                </a:solidFill>
              </a:rPr>
              <a:t>, make straight the path of the Lord!’ [John </a:t>
            </a:r>
            <a:r>
              <a:rPr lang="en-US" sz="3200" b="1" dirty="0" smtClean="0">
                <a:solidFill>
                  <a:schemeClr val="bg1"/>
                </a:solidFill>
              </a:rPr>
              <a:t>1.23; WG]</a:t>
            </a:r>
            <a:endParaRPr lang="en-US" sz="3200" b="1" dirty="0" smtClean="0">
              <a:solidFill>
                <a:schemeClr val="bg1"/>
              </a:solidFill>
            </a:endParaRPr>
          </a:p>
          <a:p>
            <a:endParaRPr lang="en-US" sz="3200" b="1" dirty="0" smtClean="0">
              <a:solidFill>
                <a:schemeClr val="bg1"/>
              </a:solidFill>
            </a:endParaRPr>
          </a:p>
          <a:p>
            <a:r>
              <a:rPr lang="en-US" sz="3200" b="1" dirty="0" smtClean="0">
                <a:solidFill>
                  <a:schemeClr val="bg1"/>
                </a:solidFill>
              </a:rPr>
              <a:t>I am a voice of one crying </a:t>
            </a:r>
            <a:r>
              <a:rPr lang="en-US" sz="3200" b="1" u="sng" dirty="0" smtClean="0">
                <a:solidFill>
                  <a:srgbClr val="FFFF00"/>
                </a:solidFill>
              </a:rPr>
              <a:t>in the wilderness</a:t>
            </a:r>
            <a:r>
              <a:rPr lang="en-US" sz="3200" b="1" dirty="0" smtClean="0">
                <a:solidFill>
                  <a:schemeClr val="bg1"/>
                </a:solidFill>
              </a:rPr>
              <a:t>, ‘Make straight the way of the LORD’ [John 1.23; NASB]</a:t>
            </a:r>
          </a:p>
        </p:txBody>
      </p:sp>
    </p:spTree>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amla synagogue ruins, 76-30tb.jpg"/>
          <p:cNvPicPr>
            <a:picLocks noChangeAspect="1"/>
          </p:cNvPicPr>
          <p:nvPr/>
        </p:nvPicPr>
        <p:blipFill>
          <a:blip r:embed="rId2" cstate="print"/>
          <a:srcRect r="9995"/>
          <a:stretch>
            <a:fillRect/>
          </a:stretch>
        </p:blipFill>
        <p:spPr>
          <a:xfrm>
            <a:off x="0" y="0"/>
            <a:ext cx="9172130" cy="6858000"/>
          </a:xfrm>
          <a:prstGeom prst="rect">
            <a:avLst/>
          </a:prstGeom>
        </p:spPr>
      </p:pic>
      <p:sp>
        <p:nvSpPr>
          <p:cNvPr id="5" name="TextBox 4"/>
          <p:cNvSpPr txBox="1"/>
          <p:nvPr/>
        </p:nvSpPr>
        <p:spPr>
          <a:xfrm>
            <a:off x="0" y="0"/>
            <a:ext cx="9144000" cy="1569660"/>
          </a:xfrm>
          <a:prstGeom prst="rect">
            <a:avLst/>
          </a:prstGeom>
          <a:solidFill>
            <a:schemeClr val="bg2">
              <a:lumMod val="25000"/>
            </a:schemeClr>
          </a:solidFill>
        </p:spPr>
        <p:txBody>
          <a:bodyPr wrap="square" rtlCol="0">
            <a:spAutoFit/>
          </a:bodyPr>
          <a:lstStyle/>
          <a:p>
            <a:r>
              <a:rPr lang="en-US" sz="3200" b="1" dirty="0" smtClean="0">
                <a:solidFill>
                  <a:schemeClr val="bg1"/>
                </a:solidFill>
              </a:rPr>
              <a:t>A voice cries out, ‘In the wilderness clear a way for the </a:t>
            </a:r>
            <a:r>
              <a:rPr lang="en-US" sz="3200" b="1" u="sng" dirty="0" smtClean="0">
                <a:solidFill>
                  <a:srgbClr val="FFFF00"/>
                </a:solidFill>
              </a:rPr>
              <a:t>LORD</a:t>
            </a:r>
            <a:r>
              <a:rPr lang="en-US" sz="3200" b="1" dirty="0" smtClean="0">
                <a:solidFill>
                  <a:schemeClr val="bg1"/>
                </a:solidFill>
              </a:rPr>
              <a:t>; construct in the desert a road for our God’” [Isaiah 40.3; NET</a:t>
            </a:r>
            <a:r>
              <a:rPr lang="en-US" sz="3200" b="1" dirty="0" smtClean="0">
                <a:solidFill>
                  <a:schemeClr val="bg1"/>
                </a:solidFill>
              </a:rPr>
              <a:t>]</a:t>
            </a:r>
            <a:endParaRPr lang="en-US" sz="3200" b="1" dirty="0" smtClean="0">
              <a:solidFill>
                <a:schemeClr val="bg1"/>
              </a:solidFill>
            </a:endParaRPr>
          </a:p>
        </p:txBody>
      </p:sp>
      <p:sp>
        <p:nvSpPr>
          <p:cNvPr id="6" name="TextBox 5"/>
          <p:cNvSpPr txBox="1"/>
          <p:nvPr/>
        </p:nvSpPr>
        <p:spPr>
          <a:xfrm>
            <a:off x="0" y="1524000"/>
            <a:ext cx="5791200" cy="1077218"/>
          </a:xfrm>
          <a:prstGeom prst="rect">
            <a:avLst/>
          </a:prstGeom>
          <a:solidFill>
            <a:schemeClr val="bg2">
              <a:lumMod val="25000"/>
            </a:schemeClr>
          </a:solidFill>
        </p:spPr>
        <p:txBody>
          <a:bodyPr wrap="square" rtlCol="0">
            <a:spAutoFit/>
          </a:bodyPr>
          <a:lstStyle/>
          <a:p>
            <a:endParaRPr lang="en-US" sz="3200" b="1" dirty="0" smtClean="0">
              <a:solidFill>
                <a:schemeClr val="bg1"/>
              </a:solidFill>
            </a:endParaRPr>
          </a:p>
          <a:p>
            <a:r>
              <a:rPr lang="en-US" sz="3200" b="1" dirty="0" smtClean="0">
                <a:solidFill>
                  <a:schemeClr val="bg1"/>
                </a:solidFill>
              </a:rPr>
              <a:t>“Yahweh,” the true God of Israel</a:t>
            </a:r>
          </a:p>
        </p:txBody>
      </p:sp>
      <p:cxnSp>
        <p:nvCxnSpPr>
          <p:cNvPr id="7" name="Straight Arrow Connector 6"/>
          <p:cNvCxnSpPr/>
          <p:nvPr/>
        </p:nvCxnSpPr>
        <p:spPr>
          <a:xfrm>
            <a:off x="1066800" y="990600"/>
            <a:ext cx="0" cy="114300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amla synagogue ruins, 76-30tb.jpg"/>
          <p:cNvPicPr>
            <a:picLocks noChangeAspect="1"/>
          </p:cNvPicPr>
          <p:nvPr/>
        </p:nvPicPr>
        <p:blipFill>
          <a:blip r:embed="rId2" cstate="print"/>
          <a:srcRect r="9995"/>
          <a:stretch>
            <a:fillRect/>
          </a:stretch>
        </p:blipFill>
        <p:spPr>
          <a:xfrm>
            <a:off x="0" y="0"/>
            <a:ext cx="9172130" cy="6858000"/>
          </a:xfrm>
          <a:prstGeom prst="rect">
            <a:avLst/>
          </a:prstGeom>
        </p:spPr>
      </p:pic>
      <p:sp>
        <p:nvSpPr>
          <p:cNvPr id="5" name="TextBox 4"/>
          <p:cNvSpPr txBox="1"/>
          <p:nvPr/>
        </p:nvSpPr>
        <p:spPr>
          <a:xfrm>
            <a:off x="0" y="0"/>
            <a:ext cx="9144000" cy="4031873"/>
          </a:xfrm>
          <a:prstGeom prst="rect">
            <a:avLst/>
          </a:prstGeom>
          <a:solidFill>
            <a:schemeClr val="bg2">
              <a:lumMod val="25000"/>
            </a:schemeClr>
          </a:solidFill>
        </p:spPr>
        <p:txBody>
          <a:bodyPr wrap="square" rtlCol="0">
            <a:spAutoFit/>
          </a:bodyPr>
          <a:lstStyle/>
          <a:p>
            <a:r>
              <a:rPr lang="en-US" sz="3200" b="1" dirty="0">
                <a:solidFill>
                  <a:schemeClr val="bg1"/>
                </a:solidFill>
              </a:rPr>
              <a:t>John 1.25-28 [NASB]:  They </a:t>
            </a:r>
            <a:r>
              <a:rPr lang="en-US" sz="3200" b="1" dirty="0" smtClean="0">
                <a:solidFill>
                  <a:schemeClr val="bg1"/>
                </a:solidFill>
              </a:rPr>
              <a:t>asked </a:t>
            </a:r>
            <a:r>
              <a:rPr lang="en-US" sz="3200" b="1" dirty="0">
                <a:solidFill>
                  <a:schemeClr val="bg1"/>
                </a:solidFill>
              </a:rPr>
              <a:t>him, and said to him, “Why then are you baptizing, if you are not the Christ, nor Elijah, nor the Prophet?” John answered them saying, “I baptize in water, but among you stands One whom you do not know.  </a:t>
            </a:r>
            <a:r>
              <a:rPr lang="en-US" sz="3200" b="1" dirty="0" smtClean="0">
                <a:solidFill>
                  <a:schemeClr val="bg1"/>
                </a:solidFill>
              </a:rPr>
              <a:t>It </a:t>
            </a:r>
            <a:r>
              <a:rPr lang="en-US" sz="3200" b="1" dirty="0">
                <a:solidFill>
                  <a:schemeClr val="bg1"/>
                </a:solidFill>
              </a:rPr>
              <a:t>is He who comes after me, the thong of whose sandal I am not worthy to untie.”  These things took place in Bethany beyond the Jordan, where John was baptizing.</a:t>
            </a:r>
            <a:endParaRPr lang="en-US" sz="3200" dirty="0">
              <a:solidFill>
                <a:schemeClr val="bg1"/>
              </a:solidFill>
            </a:endParaRPr>
          </a:p>
        </p:txBody>
      </p:sp>
    </p:spTree>
  </p:cSld>
  <p:clrMapOvr>
    <a:masterClrMapping/>
  </p:clrMapOvr>
  <p:transition spd="slow">
    <p:wipe dir="d"/>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1165</Words>
  <Application>Microsoft Office PowerPoint</Application>
  <PresentationFormat>On-screen Show (4:3)</PresentationFormat>
  <Paragraphs>49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Groben</dc:creator>
  <cp:lastModifiedBy>Groben</cp:lastModifiedBy>
  <cp:revision>22</cp:revision>
  <dcterms:created xsi:type="dcterms:W3CDTF">2014-01-12T16:14:32Z</dcterms:created>
  <dcterms:modified xsi:type="dcterms:W3CDTF">2014-01-17T14:23:09Z</dcterms:modified>
</cp:coreProperties>
</file>